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301" r:id="rId2"/>
    <p:sldId id="300" r:id="rId3"/>
    <p:sldId id="335" r:id="rId4"/>
    <p:sldId id="302" r:id="rId5"/>
    <p:sldId id="329" r:id="rId6"/>
    <p:sldId id="304" r:id="rId7"/>
    <p:sldId id="305" r:id="rId8"/>
    <p:sldId id="306" r:id="rId9"/>
    <p:sldId id="307" r:id="rId10"/>
    <p:sldId id="330" r:id="rId11"/>
    <p:sldId id="331" r:id="rId12"/>
    <p:sldId id="336" r:id="rId13"/>
    <p:sldId id="332" r:id="rId14"/>
    <p:sldId id="333" r:id="rId15"/>
    <p:sldId id="334" r:id="rId16"/>
    <p:sldId id="340" r:id="rId17"/>
    <p:sldId id="309" r:id="rId18"/>
    <p:sldId id="308" r:id="rId19"/>
    <p:sldId id="342" r:id="rId20"/>
    <p:sldId id="343" r:id="rId21"/>
    <p:sldId id="339" r:id="rId22"/>
    <p:sldId id="310" r:id="rId23"/>
    <p:sldId id="311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15" r:id="rId32"/>
    <p:sldId id="312" r:id="rId33"/>
    <p:sldId id="313" r:id="rId34"/>
    <p:sldId id="314" r:id="rId35"/>
    <p:sldId id="323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8" autoAdjust="0"/>
    <p:restoredTop sz="94660"/>
  </p:normalViewPr>
  <p:slideViewPr>
    <p:cSldViewPr>
      <p:cViewPr varScale="1">
        <p:scale>
          <a:sx n="65" d="100"/>
          <a:sy n="65" d="100"/>
        </p:scale>
        <p:origin x="76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D04E1-5696-1404-3461-F90F2A91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57928-D92D-4D91-AAB8-B221A38D70AE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2BCB5-A7CE-BD8B-DFEF-986823A0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EA574-E53D-E26C-13A8-8FAC1651F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505D3-7578-478E-8543-814EC58130D2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8996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21C0B-03C2-F492-4FC4-48032E2EE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7C404-6FFD-4023-9DF2-ABC45A0B99C7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4E108-B460-B9B6-EFDC-526F9C72A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968A07-1555-CDA5-2C69-1DE0988E6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E5019-36C8-40C9-A2F7-7626D0F3CF21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674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C77A7-447B-4B05-6EDE-D5A185DC9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236F2-4BA1-465E-AA62-364186938766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9056A-318C-A21A-62EB-BAFE0132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2CBB7-AC9B-18CD-E696-8A3CBDB4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4CB7-FDBE-459A-9EAC-EE278E253B87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3691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5916D-ECC2-F8F8-C98C-09E47582B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A761F-C7A0-4882-81CD-96EFD00A2928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6F6EB-9E35-6E29-B12A-7CB9D9D5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5032D-9F63-27C2-2E74-E9F9A6D4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33F33-0D04-4377-9472-4EABAED4DF1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6537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E635F-9A3F-DA43-25AD-853C3C9F2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B2EDE-A413-43A6-AA85-DAC22C9A446D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040FF-9E0C-6B48-8D22-618B1BCD3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BC03F-D645-7E65-19F1-6C77DC8E7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1396D-08E7-4F3A-A1E3-4BA6E7FEC92E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79974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DF3CBEB-7C9F-CB91-0B11-BF477D83D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43E30-77AA-4FCC-A64B-C31EE1471585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1C8B01B-2195-D8EE-EE1D-503F66AAD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9E0E0-CBF4-B418-35DC-2F933933A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C139C-70EE-4E13-98F1-0A8189E5560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2681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39D2042-E472-DAAD-8C5B-4512F318D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0D031-D86B-4735-8755-56E47DA9F391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D6EFD4D-79D7-DDA3-7117-C4A27562F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92ED113-2D20-7E25-BB35-CC9E3E595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23193-194B-4757-B508-8BF0F48DB8E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5593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28D9873-C16B-B0FF-EAAF-7C09A1B2D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D146-7BFE-4334-92DA-B28B9BF7C84D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41BCE4-7FAF-91F9-12A7-838BB22CD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965696-6956-691F-1D8D-7AA01B9B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19CC0-112F-4DD7-9E5E-91E944C41CE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866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F87475F-6EDA-4174-2357-607B455B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3319F-3DC1-40C2-B68D-B27674252B3E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8D749DB-5D87-7136-1384-0AD7B3C8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9AE15DE-B860-DA9D-5E36-216045F6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72B3D-A196-479E-A08B-50A89749C870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238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AD15EAD-870F-D458-2C35-0BE2DE78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9EEF6-59FA-4A60-8974-182E40EBA9E1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D7E4C6C-6DD4-142D-6B9A-38DAA5252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FE2647-1F4B-C3C5-D2B8-B101096E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2F10B-5979-4CE5-B14D-48BA9F855AF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7041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3370D9-A09B-F2DC-3930-D5D600166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B5156-C494-466D-95C1-37B37E538B16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AE62C8-4E22-57B2-DE46-09A898ED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E183A6B-B8D9-B309-6343-DA6ACAF7D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8ECC2-E3AC-4707-BC9E-415581B16E8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243449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1CC63C5-B56D-C94E-55CC-411F2CF5B9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04B80AB-0EDB-60B2-7B45-0EA3E88DA1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82227-4934-27F0-4299-916CAE4C36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3E89897-973D-4740-AB7B-234E15560945}" type="datetimeFigureOut">
              <a:rPr lang="es-ES" altLang="en-US"/>
              <a:pPr>
                <a:defRPr/>
              </a:pPr>
              <a:t>08/07/2024</a:t>
            </a:fld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816AE-0021-29BE-58FD-01CBA0672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A5C35-E9D3-31AC-127B-7A3149BB25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582A930-265A-447B-93E3-C17011719F5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02CC0-60FA-7522-BD84-F863E2CCA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US" sz="8800" dirty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Yo</a:t>
            </a:r>
            <a:endParaRPr lang="en-US" sz="8800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5" name="Picture 4" descr="http://tell.fll.purdue.edu/JapanProj//FLClipart/Pronouns/i.jpg">
            <a:extLst>
              <a:ext uri="{FF2B5EF4-FFF2-40B4-BE49-F238E27FC236}">
                <a16:creationId xmlns:a16="http://schemas.microsoft.com/office/drawing/2014/main" id="{E5BFFE2E-2BAF-6F97-5F45-832AC1BD7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70" t="19020" r="33954" b="11328"/>
          <a:stretch>
            <a:fillRect/>
          </a:stretch>
        </p:blipFill>
        <p:spPr bwMode="auto">
          <a:xfrm>
            <a:off x="2895600" y="1752600"/>
            <a:ext cx="343217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60EF0DD8-EE0E-888C-40C9-0441CC6B2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Ser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77CFE4F1-56CE-EAF9-7B06-9158BDCD1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Ser is a verb</a:t>
            </a:r>
          </a:p>
          <a:p>
            <a:pPr eaLnBrk="1" hangingPunct="1"/>
            <a:r>
              <a:rPr lang="en-US" altLang="en-US"/>
              <a:t>It means </a:t>
            </a:r>
            <a:r>
              <a:rPr lang="ja-JP" altLang="en-US"/>
              <a:t>“</a:t>
            </a:r>
            <a:r>
              <a:rPr lang="en-US" altLang="ja-JP"/>
              <a:t>to be</a:t>
            </a:r>
            <a:r>
              <a:rPr lang="ja-JP" altLang="en-US"/>
              <a:t>”</a:t>
            </a:r>
            <a:endParaRPr lang="en-US" altLang="ja-JP"/>
          </a:p>
          <a:p>
            <a:pPr lvl="1" eaLnBrk="1" hangingPunct="1"/>
            <a:r>
              <a:rPr lang="en-US" altLang="en-US"/>
              <a:t>I am = yo soy</a:t>
            </a:r>
          </a:p>
          <a:p>
            <a:pPr lvl="1" eaLnBrk="1" hangingPunct="1"/>
            <a:r>
              <a:rPr lang="en-US" altLang="en-US"/>
              <a:t>You are = tú eres</a:t>
            </a:r>
          </a:p>
          <a:p>
            <a:pPr lvl="1" eaLnBrk="1" hangingPunct="1"/>
            <a:r>
              <a:rPr lang="en-US" altLang="en-US"/>
              <a:t>He/she is = 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ACD9103A-6BA5-18EA-F2CD-6D4BCF882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 país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0707F706-587C-E261-EAB7-32A580446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country</a:t>
            </a:r>
          </a:p>
        </p:txBody>
      </p:sp>
      <p:pic>
        <p:nvPicPr>
          <p:cNvPr id="4" name="Picture 2" descr="http://ts1.mm.bing.net/images/thumbnail.aspx?q=1050881100596&amp;id=7e59ec29a4e3639176fc72342fc4102c&amp;url=http%3a%2f%2fblogs.elcomercio.com.pe%2fyotambienmellamoperu%2fmundo.jpg">
            <a:extLst>
              <a:ext uri="{FF2B5EF4-FFF2-40B4-BE49-F238E27FC236}">
                <a16:creationId xmlns:a16="http://schemas.microsoft.com/office/drawing/2014/main" id="{13EE1930-09C4-EABF-BAF0-C823064F8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76600"/>
            <a:ext cx="33782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>
            <a:extLst>
              <a:ext uri="{FF2B5EF4-FFF2-40B4-BE49-F238E27FC236}">
                <a16:creationId xmlns:a16="http://schemas.microsoft.com/office/drawing/2014/main" id="{291A6B12-B955-B9E9-610C-B1724FCDD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¿Quién es?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B1B5C7D-CA88-28B0-ADBD-878955B1B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Who is he/she?</a:t>
            </a:r>
          </a:p>
          <a:p>
            <a:r>
              <a:rPr lang="en-US" altLang="en-US"/>
              <a:t>Who is this?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Es…</a:t>
            </a:r>
          </a:p>
          <a:p>
            <a:pPr lvl="1"/>
            <a:r>
              <a:rPr lang="en-US" altLang="en-US"/>
              <a:t>This is….</a:t>
            </a:r>
          </a:p>
          <a:p>
            <a:pPr lvl="1"/>
            <a:r>
              <a:rPr lang="en-US" altLang="en-US">
                <a:solidFill>
                  <a:srgbClr val="008000"/>
                </a:solidFill>
              </a:rPr>
              <a:t>“</a:t>
            </a:r>
            <a:r>
              <a:rPr lang="en-US" altLang="ja-JP">
                <a:solidFill>
                  <a:srgbClr val="008000"/>
                </a:solidFill>
              </a:rPr>
              <a:t>Es mi amigo Enrique.</a:t>
            </a:r>
            <a:r>
              <a:rPr lang="en-US" altLang="en-US">
                <a:solidFill>
                  <a:srgbClr val="008000"/>
                </a:solidFill>
              </a:rPr>
              <a:t>”</a:t>
            </a:r>
            <a:endParaRPr lang="en-US" altLang="ja-JP">
              <a:solidFill>
                <a:srgbClr val="008000"/>
              </a:solidFill>
            </a:endParaRPr>
          </a:p>
          <a:p>
            <a:pPr lvl="1"/>
            <a:r>
              <a:rPr lang="en-US" altLang="en-US">
                <a:solidFill>
                  <a:srgbClr val="008000"/>
                </a:solidFill>
              </a:rPr>
              <a:t>“</a:t>
            </a:r>
            <a:r>
              <a:rPr lang="en-US" altLang="ja-JP">
                <a:solidFill>
                  <a:srgbClr val="008000"/>
                </a:solidFill>
              </a:rPr>
              <a:t>Es Isabel.</a:t>
            </a:r>
            <a:r>
              <a:rPr lang="en-US" altLang="en-US">
                <a:solidFill>
                  <a:srgbClr val="008000"/>
                </a:solidFill>
              </a:rPr>
              <a:t>”</a:t>
            </a:r>
            <a:endParaRPr lang="en-US" altLang="ja-JP">
              <a:solidFill>
                <a:srgbClr val="008000"/>
              </a:solidFill>
            </a:endParaRPr>
          </a:p>
          <a:p>
            <a:pPr lvl="1"/>
            <a:r>
              <a:rPr lang="en-US" altLang="en-US">
                <a:solidFill>
                  <a:srgbClr val="008000"/>
                </a:solidFill>
              </a:rPr>
              <a:t>“</a:t>
            </a:r>
            <a:r>
              <a:rPr lang="en-US" altLang="ja-JP">
                <a:solidFill>
                  <a:srgbClr val="008000"/>
                </a:solidFill>
              </a:rPr>
              <a:t>Es mi profesor, Señor Martin.</a:t>
            </a:r>
            <a:r>
              <a:rPr lang="en-US" altLang="en-US">
                <a:solidFill>
                  <a:srgbClr val="008000"/>
                </a:solidFill>
              </a:rPr>
              <a:t>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E93E9B-47F7-7971-87EA-8A96FCDAF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238" y="4667250"/>
            <a:ext cx="1122362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9E6841-1D29-BFFF-EC1D-DBA5417C70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638" y="4648200"/>
            <a:ext cx="1071562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4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4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4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4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45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1D82A852-2402-EA46-F6A7-7A461F188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400"/>
            <a:ext cx="77724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US" dirty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Exchanging phone numbers:</a:t>
            </a:r>
            <a:endParaRPr lang="en-US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>
            <a:extLst>
              <a:ext uri="{FF2B5EF4-FFF2-40B4-BE49-F238E27FC236}">
                <a16:creationId xmlns:a16="http://schemas.microsoft.com/office/drawing/2014/main" id="{7D833DFB-3BE2-C4BB-61FB-5C78A8C45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¿Cuál es tu número de teléfono?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09FE6-CD30-8376-4E27-CF1C91ED9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your phone number?</a:t>
            </a:r>
          </a:p>
        </p:txBody>
      </p:sp>
      <p:pic>
        <p:nvPicPr>
          <p:cNvPr id="56324" name="Picture 5" descr="http://school.discoveryeducation.com/clipart/images/cellphone.gif">
            <a:extLst>
              <a:ext uri="{FF2B5EF4-FFF2-40B4-BE49-F238E27FC236}">
                <a16:creationId xmlns:a16="http://schemas.microsoft.com/office/drawing/2014/main" id="{674EBFDC-919C-3F8F-39AB-F3D9D6B8E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00200"/>
            <a:ext cx="2286000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2BC9CF55-025A-509F-8F02-F7F1C475F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Mi número de teléfono 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F8DAB-BC62-5D99-995B-A1C1D6DB0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My phone number is…</a:t>
            </a:r>
          </a:p>
          <a:p>
            <a:pPr lvl="1" eaLnBrk="1" hangingPunct="1"/>
            <a:r>
              <a:rPr lang="en-US" altLang="en-US"/>
              <a:t>Mi número de teléfono es </a:t>
            </a:r>
            <a:r>
              <a:rPr lang="en-US" altLang="en-US">
                <a:solidFill>
                  <a:srgbClr val="0070C0"/>
                </a:solidFill>
              </a:rPr>
              <a:t>tres cero cuatro siete ocho siete nueve</a:t>
            </a:r>
            <a:r>
              <a:rPr lang="en-US" altLang="en-US"/>
              <a:t>.</a:t>
            </a:r>
          </a:p>
        </p:txBody>
      </p:sp>
      <p:pic>
        <p:nvPicPr>
          <p:cNvPr id="57348" name="Picture 5" descr="http://school.discoveryeducation.com/clipart/images/cellphone.gif">
            <a:extLst>
              <a:ext uri="{FF2B5EF4-FFF2-40B4-BE49-F238E27FC236}">
                <a16:creationId xmlns:a16="http://schemas.microsoft.com/office/drawing/2014/main" id="{2E81649A-A285-4CC3-D860-BDDB14729B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794000"/>
            <a:ext cx="1676400" cy="349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154576-74F0-A04A-15B3-9ECAA42D5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400"/>
            <a:ext cx="77724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US" dirty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Days of the week:</a:t>
            </a:r>
            <a:endParaRPr lang="en-US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>
            <a:extLst>
              <a:ext uri="{FF2B5EF4-FFF2-40B4-BE49-F238E27FC236}">
                <a16:creationId xmlns:a16="http://schemas.microsoft.com/office/drawing/2014/main" id="{0DCE3D86-B0C3-D634-ACD6-F1E44DDE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Los días de la semana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B95A3-8C91-7A63-558C-B216C19F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altLang="en-US"/>
              <a:t>¿Qué día es hoy?</a:t>
            </a:r>
          </a:p>
          <a:p>
            <a:pPr lvl="1" eaLnBrk="1" hangingPunct="1"/>
            <a:r>
              <a:rPr lang="es-AR" altLang="en-US"/>
              <a:t>What day is today?</a:t>
            </a:r>
            <a:endParaRPr lang="en-US" altLang="en-US"/>
          </a:p>
          <a:p>
            <a:pPr eaLnBrk="1" hangingPunct="1"/>
            <a:r>
              <a:rPr lang="es-AR" altLang="en-US"/>
              <a:t>Hoy es…</a:t>
            </a:r>
          </a:p>
          <a:p>
            <a:pPr lvl="1" eaLnBrk="1" hangingPunct="1"/>
            <a:r>
              <a:rPr lang="es-AR" altLang="en-US"/>
              <a:t>Today is…</a:t>
            </a:r>
            <a:endParaRPr lang="en-US" altLang="en-US"/>
          </a:p>
          <a:p>
            <a:pPr eaLnBrk="1" hangingPunct="1"/>
            <a:r>
              <a:rPr lang="es-AR" altLang="en-US"/>
              <a:t>Mañana es…</a:t>
            </a:r>
            <a:endParaRPr lang="en-US" altLang="en-US"/>
          </a:p>
          <a:p>
            <a:pPr lvl="1" eaLnBrk="1" hangingPunct="1"/>
            <a:r>
              <a:rPr lang="en-US" altLang="en-US"/>
              <a:t>Tomorrow is…</a:t>
            </a:r>
          </a:p>
        </p:txBody>
      </p:sp>
      <p:pic>
        <p:nvPicPr>
          <p:cNvPr id="59396" name="Picture 2" descr="http://www.clipartheaven.com/clipart/business_&amp;_office/cartoons_(a_-_c)/calendar_2.gif">
            <a:extLst>
              <a:ext uri="{FF2B5EF4-FFF2-40B4-BE49-F238E27FC236}">
                <a16:creationId xmlns:a16="http://schemas.microsoft.com/office/drawing/2014/main" id="{8CCC8B76-4182-EE4C-3C65-87FB8C7EA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688" y="2743200"/>
            <a:ext cx="3671887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398D946B-DD8C-CCA7-6A29-E0341D348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Los días de la semana</a:t>
            </a:r>
            <a:br>
              <a:rPr lang="en-US" altLang="en-US" sz="4000"/>
            </a:br>
            <a:r>
              <a:rPr lang="en-US" altLang="en-US" sz="4000"/>
              <a:t>(The days of the week)</a:t>
            </a:r>
          </a:p>
        </p:txBody>
      </p:sp>
      <p:sp>
        <p:nvSpPr>
          <p:cNvPr id="60419" name="Content Placeholder 2">
            <a:extLst>
              <a:ext uri="{FF2B5EF4-FFF2-40B4-BE49-F238E27FC236}">
                <a16:creationId xmlns:a16="http://schemas.microsoft.com/office/drawing/2014/main" id="{65383E8C-2826-CA4E-B520-0E8152359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pPr eaLnBrk="1" hangingPunct="1"/>
            <a:r>
              <a:rPr lang="es-AR" altLang="en-US"/>
              <a:t>domingo</a:t>
            </a:r>
            <a:endParaRPr lang="en-US" altLang="en-US"/>
          </a:p>
          <a:p>
            <a:pPr eaLnBrk="1" hangingPunct="1"/>
            <a:r>
              <a:rPr lang="es-AR" altLang="en-US"/>
              <a:t>lunes</a:t>
            </a:r>
            <a:endParaRPr lang="en-US" altLang="en-US"/>
          </a:p>
          <a:p>
            <a:pPr eaLnBrk="1" hangingPunct="1"/>
            <a:r>
              <a:rPr lang="es-AR" altLang="en-US"/>
              <a:t>martes</a:t>
            </a:r>
            <a:endParaRPr lang="en-US" altLang="en-US"/>
          </a:p>
          <a:p>
            <a:pPr eaLnBrk="1" hangingPunct="1"/>
            <a:r>
              <a:rPr lang="es-AR" altLang="en-US"/>
              <a:t>miércoles</a:t>
            </a:r>
            <a:endParaRPr lang="en-US" altLang="en-US"/>
          </a:p>
          <a:p>
            <a:pPr eaLnBrk="1" hangingPunct="1"/>
            <a:r>
              <a:rPr lang="es-AR" altLang="en-US"/>
              <a:t>jueves</a:t>
            </a:r>
            <a:endParaRPr lang="en-US" altLang="en-US"/>
          </a:p>
          <a:p>
            <a:pPr eaLnBrk="1" hangingPunct="1"/>
            <a:r>
              <a:rPr lang="es-AR" altLang="en-US"/>
              <a:t>viernes</a:t>
            </a:r>
            <a:endParaRPr lang="en-US" altLang="en-US"/>
          </a:p>
          <a:p>
            <a:pPr eaLnBrk="1" hangingPunct="1"/>
            <a:r>
              <a:rPr lang="es-AR" altLang="en-US"/>
              <a:t>sábado</a:t>
            </a: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E8C0EF2-0D04-7E3A-EEC8-F36BD668F474}"/>
              </a:ext>
            </a:extLst>
          </p:cNvPr>
          <p:cNvSpPr txBox="1">
            <a:spLocks/>
          </p:cNvSpPr>
          <p:nvPr/>
        </p:nvSpPr>
        <p:spPr>
          <a:xfrm>
            <a:off x="3962400" y="1676400"/>
            <a:ext cx="4038600" cy="5181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Sunday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Monday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Tuesday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Wednesday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Thursday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Friday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Saturday</a:t>
            </a:r>
          </a:p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200" dirty="0">
                <a:latin typeface="+mn-lt"/>
                <a:ea typeface="+mn-ea"/>
              </a:rPr>
              <a:t>*No capital letters in Spanish days of the week!</a:t>
            </a:r>
          </a:p>
        </p:txBody>
      </p:sp>
      <p:pic>
        <p:nvPicPr>
          <p:cNvPr id="60421" name="Picture 2" descr="http://www.clipartheaven.com/clipart/business_&amp;_office/cartoons_(a_-_c)/calendar_2.gif">
            <a:extLst>
              <a:ext uri="{FF2B5EF4-FFF2-40B4-BE49-F238E27FC236}">
                <a16:creationId xmlns:a16="http://schemas.microsoft.com/office/drawing/2014/main" id="{6E0D9E15-8CD3-E915-5A82-02C9FBC3C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25" y="4419600"/>
            <a:ext cx="19843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033BE-862F-C524-5A5F-741A426C1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Ask a partner: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id="{3D2A594B-87CB-7B2A-14B5-3B249FD39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1600200"/>
            <a:ext cx="38100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/>
              <a:t>¿Qué día es hoy?</a:t>
            </a:r>
          </a:p>
        </p:txBody>
      </p:sp>
      <p:pic>
        <p:nvPicPr>
          <p:cNvPr id="61444" name="Picture 2" descr="http://www.clipartheaven.com/clipart/business_&amp;_office/cartoons_(a_-_c)/calendar_2.gif">
            <a:extLst>
              <a:ext uri="{FF2B5EF4-FFF2-40B4-BE49-F238E27FC236}">
                <a16:creationId xmlns:a16="http://schemas.microsoft.com/office/drawing/2014/main" id="{5D46B9DD-ABCD-9C8C-F6A0-D53564BA6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25" y="4419600"/>
            <a:ext cx="19843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39FDC106-72C0-10F6-D2DB-A5870D208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500">
                <a:solidFill>
                  <a:srgbClr val="0044AC"/>
                </a:solidFill>
              </a:rPr>
              <a:t>Tú</a:t>
            </a:r>
          </a:p>
        </p:txBody>
      </p:sp>
      <p:pic>
        <p:nvPicPr>
          <p:cNvPr id="5" name="Picture 4" descr="http://tell.fll.purdue.edu/JapanProj//FLClipart/Pronouns/you-singular.jpg">
            <a:extLst>
              <a:ext uri="{FF2B5EF4-FFF2-40B4-BE49-F238E27FC236}">
                <a16:creationId xmlns:a16="http://schemas.microsoft.com/office/drawing/2014/main" id="{49CDF651-1C1A-C80E-A6DF-256F03D41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37" t="17268" r="22308" b="12053"/>
          <a:stretch>
            <a:fillRect/>
          </a:stretch>
        </p:blipFill>
        <p:spPr bwMode="auto">
          <a:xfrm>
            <a:off x="2590800" y="1981200"/>
            <a:ext cx="4419600" cy="408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DE6BF-926B-00A3-BADE-D6484E052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j-ea"/>
                <a:cs typeface="+mj-cs"/>
              </a:rPr>
              <a:t>Ask a partner:</a:t>
            </a:r>
          </a:p>
        </p:txBody>
      </p:sp>
      <p:sp>
        <p:nvSpPr>
          <p:cNvPr id="62467" name="Content Placeholder 2">
            <a:extLst>
              <a:ext uri="{FF2B5EF4-FFF2-40B4-BE49-F238E27FC236}">
                <a16:creationId xmlns:a16="http://schemas.microsoft.com/office/drawing/2014/main" id="{ECE19D75-111E-5073-401C-E6F95F7329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1600200"/>
            <a:ext cx="3810000" cy="4525963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/>
              <a:t>¿Qué día es mañana?</a:t>
            </a:r>
          </a:p>
        </p:txBody>
      </p:sp>
      <p:pic>
        <p:nvPicPr>
          <p:cNvPr id="62468" name="Picture 2" descr="http://www.clipartheaven.com/clipart/business_&amp;_office/cartoons_(a_-_c)/calendar_2.gif">
            <a:extLst>
              <a:ext uri="{FF2B5EF4-FFF2-40B4-BE49-F238E27FC236}">
                <a16:creationId xmlns:a16="http://schemas.microsoft.com/office/drawing/2014/main" id="{99AD82AC-8674-57E8-1578-A101A64AA2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625" y="4419600"/>
            <a:ext cx="19843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E6E0F9-98F7-FF2C-65FE-19A0C030E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19400"/>
            <a:ext cx="7772400" cy="914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US" dirty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Talking about the weather:</a:t>
            </a:r>
            <a:endParaRPr lang="en-US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>
            <a:extLst>
              <a:ext uri="{FF2B5EF4-FFF2-40B4-BE49-F238E27FC236}">
                <a16:creationId xmlns:a16="http://schemas.microsoft.com/office/drawing/2014/main" id="{C76E76FC-A5CA-52AB-F030-45066B751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 tiempo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706D3A0F-6244-C5DB-F8BC-AF6C84728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AR" altLang="en-US"/>
              <a:t>¿Qué tiempo hace?</a:t>
            </a:r>
            <a:endParaRPr lang="en-US" altLang="en-US"/>
          </a:p>
          <a:p>
            <a:pPr lvl="1" eaLnBrk="1" hangingPunct="1"/>
            <a:r>
              <a:rPr lang="en-US" altLang="en-US"/>
              <a:t>What is the weather like?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>
            <a:extLst>
              <a:ext uri="{FF2B5EF4-FFF2-40B4-BE49-F238E27FC236}">
                <a16:creationId xmlns:a16="http://schemas.microsoft.com/office/drawing/2014/main" id="{9DDD9D4D-534F-EDA4-691D-4A382851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calor.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>
            <a:extLst>
              <a:ext uri="{FF2B5EF4-FFF2-40B4-BE49-F238E27FC236}">
                <a16:creationId xmlns:a16="http://schemas.microsoft.com/office/drawing/2014/main" id="{7473A02E-9418-BC75-F6E5-93B9D0EAE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calor.</a:t>
            </a:r>
          </a:p>
        </p:txBody>
      </p:sp>
      <p:pic>
        <p:nvPicPr>
          <p:cNvPr id="66563" name="Picture 2" descr="http://smartpoodlepublishing.com/blog/wp-content/uploads/2009/08/summer_clipart_holiday.gif">
            <a:extLst>
              <a:ext uri="{FF2B5EF4-FFF2-40B4-BE49-F238E27FC236}">
                <a16:creationId xmlns:a16="http://schemas.microsoft.com/office/drawing/2014/main" id="{682FD599-1368-5A69-900B-B6E18C004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05000"/>
            <a:ext cx="4495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>
            <a:extLst>
              <a:ext uri="{FF2B5EF4-FFF2-40B4-BE49-F238E27FC236}">
                <a16:creationId xmlns:a16="http://schemas.microsoft.com/office/drawing/2014/main" id="{85CAA7A9-C476-6774-854A-3C47BE7DC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frío.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59562176-DFD1-D665-74CA-5B48669B6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630363"/>
          </a:xfrm>
        </p:spPr>
        <p:txBody>
          <a:bodyPr/>
          <a:lstStyle/>
          <a:p>
            <a:pPr eaLnBrk="1" hangingPunct="1"/>
            <a:r>
              <a:rPr lang="en-US" altLang="en-US" sz="6600"/>
              <a:t>Hace frío.</a:t>
            </a:r>
          </a:p>
        </p:txBody>
      </p:sp>
      <p:pic>
        <p:nvPicPr>
          <p:cNvPr id="68611" name="Picture 2" descr="http://cummings.winthrop.k12.ma.us/modules/groups/homepagefiles/cms/1433630/Image/images/winter_clipart_snowman.gif">
            <a:extLst>
              <a:ext uri="{FF2B5EF4-FFF2-40B4-BE49-F238E27FC236}">
                <a16:creationId xmlns:a16="http://schemas.microsoft.com/office/drawing/2014/main" id="{14FA0411-BFF5-4843-F04F-4BD8001C2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752600"/>
            <a:ext cx="37036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>
            <a:extLst>
              <a:ext uri="{FF2B5EF4-FFF2-40B4-BE49-F238E27FC236}">
                <a16:creationId xmlns:a16="http://schemas.microsoft.com/office/drawing/2014/main" id="{DDD3E1A3-3129-FE09-A874-895FD8536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sol.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>
            <a:extLst>
              <a:ext uri="{FF2B5EF4-FFF2-40B4-BE49-F238E27FC236}">
                <a16:creationId xmlns:a16="http://schemas.microsoft.com/office/drawing/2014/main" id="{A7D68CE2-9CD4-38E1-AB6A-15B663089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sol.</a:t>
            </a:r>
          </a:p>
        </p:txBody>
      </p:sp>
      <p:pic>
        <p:nvPicPr>
          <p:cNvPr id="70659" name="Picture 2" descr="http://blog.firstbook.org/wp-content/uploads/2010/05/sun_clipart1.jpg">
            <a:extLst>
              <a:ext uri="{FF2B5EF4-FFF2-40B4-BE49-F238E27FC236}">
                <a16:creationId xmlns:a16="http://schemas.microsoft.com/office/drawing/2014/main" id="{D1303BA1-C29F-6BE2-A21D-36354055E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90800"/>
            <a:ext cx="34290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>
            <a:extLst>
              <a:ext uri="{FF2B5EF4-FFF2-40B4-BE49-F238E27FC236}">
                <a16:creationId xmlns:a16="http://schemas.microsoft.com/office/drawing/2014/main" id="{6FFF9E9A-F1B7-2F76-8838-4A7FF0100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viento.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5681F-62DF-9CBF-1D35-4B2D3BDC0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US" sz="8000" dirty="0">
                <a:solidFill>
                  <a:schemeClr val="tx2">
                    <a:satMod val="200000"/>
                  </a:schemeClr>
                </a:solidFill>
                <a:ea typeface="+mj-ea"/>
                <a:cs typeface="+mj-cs"/>
              </a:rPr>
              <a:t>Usted</a:t>
            </a:r>
            <a:endParaRPr lang="en-US" sz="8000" dirty="0">
              <a:solidFill>
                <a:schemeClr val="tx2">
                  <a:satMod val="20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33A7A3-2C46-BA50-D58E-36FC92C77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Both tú and usted mean </a:t>
            </a:r>
            <a:r>
              <a:rPr lang="ja-JP" altLang="en-US">
                <a:solidFill>
                  <a:srgbClr val="FF0000"/>
                </a:solidFill>
              </a:rPr>
              <a:t>“</a:t>
            </a:r>
            <a:r>
              <a:rPr lang="en-US" altLang="ja-JP">
                <a:solidFill>
                  <a:srgbClr val="FF0000"/>
                </a:solidFill>
              </a:rPr>
              <a:t>you</a:t>
            </a:r>
            <a:r>
              <a:rPr lang="ja-JP" altLang="en-US">
                <a:solidFill>
                  <a:srgbClr val="FF0000"/>
                </a:solidFill>
              </a:rPr>
              <a:t>”</a:t>
            </a:r>
            <a:endParaRPr lang="en-US" altLang="ja-JP">
              <a:solidFill>
                <a:srgbClr val="FF0000"/>
              </a:solidFill>
            </a:endParaRPr>
          </a:p>
          <a:p>
            <a:r>
              <a:rPr lang="en-US" altLang="en-US"/>
              <a:t>Use tú with friends, family, younger people</a:t>
            </a:r>
          </a:p>
          <a:p>
            <a:r>
              <a:rPr lang="en-US" altLang="en-US"/>
              <a:t>Use usted with authority figures, teachers, bosses, older people</a:t>
            </a:r>
          </a:p>
        </p:txBody>
      </p:sp>
      <p:pic>
        <p:nvPicPr>
          <p:cNvPr id="4" name="Picture 2" descr="http://www.vectorjunky.com/gallery/p/Principal-Skinner-01-The-Simpsons.jpg">
            <a:extLst>
              <a:ext uri="{FF2B5EF4-FFF2-40B4-BE49-F238E27FC236}">
                <a16:creationId xmlns:a16="http://schemas.microsoft.com/office/drawing/2014/main" id="{7C053B48-91DD-4DF6-E1B3-6737C3445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05200"/>
            <a:ext cx="14097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9D35797-AD8C-2330-9B38-7BC2ED53D409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4248150"/>
            <a:ext cx="2457450" cy="2579688"/>
            <a:chOff x="59078" y="228590"/>
            <a:chExt cx="952626" cy="777983"/>
          </a:xfrm>
        </p:grpSpPr>
        <p:pic>
          <p:nvPicPr>
            <p:cNvPr id="45062" name="Picture 6" descr="http://tell.fll.purdue.edu/JapanProj//FLClipart/Pronouns/you-plural.jpg">
              <a:extLst>
                <a:ext uri="{FF2B5EF4-FFF2-40B4-BE49-F238E27FC236}">
                  <a16:creationId xmlns:a16="http://schemas.microsoft.com/office/drawing/2014/main" id="{22B1B6E5-689C-1D66-8E98-780355D9FC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67" t="25340" r="67010" b="19524"/>
            <a:stretch>
              <a:fillRect/>
            </a:stretch>
          </p:blipFill>
          <p:spPr bwMode="auto">
            <a:xfrm>
              <a:off x="59078" y="234253"/>
              <a:ext cx="504167" cy="772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063" name="Picture 7" descr="http://tell.fll.purdue.edu/JapanProj//FLClipart/Pronouns/you-plural.jpg">
              <a:extLst>
                <a:ext uri="{FF2B5EF4-FFF2-40B4-BE49-F238E27FC236}">
                  <a16:creationId xmlns:a16="http://schemas.microsoft.com/office/drawing/2014/main" id="{699A18A3-4C4B-16F2-1E16-95F0369093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878" t="34933" r="24632" b="19788"/>
            <a:stretch>
              <a:fillRect/>
            </a:stretch>
          </p:blipFill>
          <p:spPr bwMode="auto">
            <a:xfrm>
              <a:off x="623084" y="228590"/>
              <a:ext cx="388620" cy="77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>
            <a:extLst>
              <a:ext uri="{FF2B5EF4-FFF2-40B4-BE49-F238E27FC236}">
                <a16:creationId xmlns:a16="http://schemas.microsoft.com/office/drawing/2014/main" id="{8C862B72-7F73-7AA1-CA0F-6462BAC0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Hace viento.</a:t>
            </a:r>
          </a:p>
        </p:txBody>
      </p:sp>
      <p:pic>
        <p:nvPicPr>
          <p:cNvPr id="72707" name="Picture 2" descr="http://www.dumbaaldum.org/images/pic-sounds/letter-v/very_windy-clipart.jpg">
            <a:extLst>
              <a:ext uri="{FF2B5EF4-FFF2-40B4-BE49-F238E27FC236}">
                <a16:creationId xmlns:a16="http://schemas.microsoft.com/office/drawing/2014/main" id="{A1860652-5F32-79FF-77B8-924852BB4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62200"/>
            <a:ext cx="4476750" cy="37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>
            <a:extLst>
              <a:ext uri="{FF2B5EF4-FFF2-40B4-BE49-F238E27FC236}">
                <a16:creationId xmlns:a16="http://schemas.microsoft.com/office/drawing/2014/main" id="{2881DFD5-CB99-6BB3-144C-26E7DF410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Llueve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>
            <a:extLst>
              <a:ext uri="{FF2B5EF4-FFF2-40B4-BE49-F238E27FC236}">
                <a16:creationId xmlns:a16="http://schemas.microsoft.com/office/drawing/2014/main" id="{94D2906B-2D79-C519-006C-AFF096978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Llueve</a:t>
            </a:r>
          </a:p>
        </p:txBody>
      </p:sp>
      <p:pic>
        <p:nvPicPr>
          <p:cNvPr id="74755" name="Picture 4" descr="http://school.discoveryeducation.com/clipart/images/raincld.gif">
            <a:extLst>
              <a:ext uri="{FF2B5EF4-FFF2-40B4-BE49-F238E27FC236}">
                <a16:creationId xmlns:a16="http://schemas.microsoft.com/office/drawing/2014/main" id="{24310D5D-B251-486F-66C2-0E866DB89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435225"/>
            <a:ext cx="4495800" cy="434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>
            <a:extLst>
              <a:ext uri="{FF2B5EF4-FFF2-40B4-BE49-F238E27FC236}">
                <a16:creationId xmlns:a16="http://schemas.microsoft.com/office/drawing/2014/main" id="{31C8CAFC-67C8-2581-4AAA-053D93E2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Nieva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>
            <a:extLst>
              <a:ext uri="{FF2B5EF4-FFF2-40B4-BE49-F238E27FC236}">
                <a16:creationId xmlns:a16="http://schemas.microsoft.com/office/drawing/2014/main" id="{06CD0972-F71F-2324-F053-492DDDFA3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1630362"/>
          </a:xfrm>
        </p:spPr>
        <p:txBody>
          <a:bodyPr/>
          <a:lstStyle/>
          <a:p>
            <a:pPr eaLnBrk="1" hangingPunct="1"/>
            <a:r>
              <a:rPr lang="en-US" altLang="en-US" sz="6600"/>
              <a:t>Nieva</a:t>
            </a:r>
          </a:p>
        </p:txBody>
      </p:sp>
      <p:pic>
        <p:nvPicPr>
          <p:cNvPr id="76803" name="Picture 4" descr="http://dragonartz.files.wordpress.com/2008/10/_vector-snow-backgrounds-preview1-by-dragonart.png%253Fw%253D495%2526h%253D495">
            <a:extLst>
              <a:ext uri="{FF2B5EF4-FFF2-40B4-BE49-F238E27FC236}">
                <a16:creationId xmlns:a16="http://schemas.microsoft.com/office/drawing/2014/main" id="{9D80A0E1-B12E-7B24-0127-A5BB404C1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86000"/>
            <a:ext cx="4191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>
            <a:extLst>
              <a:ext uri="{FF2B5EF4-FFF2-40B4-BE49-F238E27FC236}">
                <a16:creationId xmlns:a16="http://schemas.microsoft.com/office/drawing/2014/main" id="{DEC4E827-7118-F4F4-DB2E-1823FF58D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pPr eaLnBrk="1" hangingPunct="1"/>
            <a:r>
              <a:rPr lang="es-AR" altLang="en-US"/>
              <a:t>Ask a partner:</a:t>
            </a:r>
            <a:br>
              <a:rPr lang="es-AR" altLang="en-US"/>
            </a:br>
            <a:br>
              <a:rPr lang="es-AR" altLang="en-US"/>
            </a:br>
            <a:r>
              <a:rPr lang="es-AR" altLang="en-US"/>
              <a:t>¿Qué tiempo hace?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72B28788-81F0-27E2-FCBC-2559673A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500">
                <a:solidFill>
                  <a:srgbClr val="0044AC"/>
                </a:solidFill>
              </a:rPr>
              <a:t>Yo también.</a:t>
            </a:r>
          </a:p>
        </p:txBody>
      </p:sp>
      <p:pic>
        <p:nvPicPr>
          <p:cNvPr id="56322" name="Picture 2" descr="http://www.dw-world.de/image/0,,4314055_1,00.jpg">
            <a:extLst>
              <a:ext uri="{FF2B5EF4-FFF2-40B4-BE49-F238E27FC236}">
                <a16:creationId xmlns:a16="http://schemas.microsoft.com/office/drawing/2014/main" id="{919767C5-92D2-8A6A-8F25-FA8A35BB99B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6813" y="2514600"/>
            <a:ext cx="4652962" cy="3429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142CA9B2-5604-8A7E-C1A3-76DE030CD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9050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3366FF"/>
                </a:solidFill>
              </a:rPr>
              <a:t>Talking about where you are from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AA992CE9-13D6-D161-33F6-E050D8655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¿De dónde eres?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4F1DE395-DD22-A3F3-3EDB-B214E29E1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Where are you from?</a:t>
            </a:r>
          </a:p>
        </p:txBody>
      </p:sp>
      <p:pic>
        <p:nvPicPr>
          <p:cNvPr id="58371" name="Picture 2" descr="http://ts1.mm.bing.net/images/thumbnail.aspx?q=1050881100596&amp;id=7e59ec29a4e3639176fc72342fc4102c&amp;url=http%3a%2f%2fblogs.elcomercio.com.pe%2fyotambienmellamoperu%2fmundo.jpg">
            <a:extLst>
              <a:ext uri="{FF2B5EF4-FFF2-40B4-BE49-F238E27FC236}">
                <a16:creationId xmlns:a16="http://schemas.microsoft.com/office/drawing/2014/main" id="{7A77249F-4A01-21EF-6F8B-F0B2644A7B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44958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8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5B77760E-AC29-65D3-041F-E91B97BD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Soy de….</a:t>
            </a:r>
            <a:br>
              <a:rPr lang="en-US" altLang="en-US" sz="3600"/>
            </a:br>
            <a:endParaRPr lang="en-US" altLang="en-US" sz="3600"/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89941D85-1A07-FFC6-8F73-FB18679A7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 am from…</a:t>
            </a:r>
          </a:p>
          <a:p>
            <a:pPr lvl="1" eaLnBrk="1" hangingPunct="1"/>
            <a:r>
              <a:rPr lang="en-US" altLang="en-US"/>
              <a:t>Soy de </a:t>
            </a:r>
            <a:r>
              <a:rPr lang="en-US" altLang="en-US">
                <a:solidFill>
                  <a:srgbClr val="0070C0"/>
                </a:solidFill>
              </a:rPr>
              <a:t>Tempe, Arizona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Soy de </a:t>
            </a:r>
            <a:r>
              <a:rPr lang="en-US" altLang="en-US">
                <a:solidFill>
                  <a:srgbClr val="0070C0"/>
                </a:solidFill>
              </a:rPr>
              <a:t>los estados unidos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Soy de </a:t>
            </a:r>
            <a:r>
              <a:rPr lang="en-US" altLang="en-US">
                <a:solidFill>
                  <a:srgbClr val="0070C0"/>
                </a:solidFill>
              </a:rPr>
              <a:t>Mexico</a:t>
            </a:r>
            <a:r>
              <a:rPr lang="en-US" altLang="en-US"/>
              <a:t>.</a:t>
            </a:r>
          </a:p>
        </p:txBody>
      </p:sp>
      <p:pic>
        <p:nvPicPr>
          <p:cNvPr id="39941" name="Picture 2" descr="http://ts1.mm.bing.net/images/thumbnail.aspx?q=1050881100596&amp;id=7e59ec29a4e3639176fc72342fc4102c&amp;url=http%3a%2f%2fblogs.elcomercio.com.pe%2fyotambienmellamoperu%2fmundo.jpg">
            <a:extLst>
              <a:ext uri="{FF2B5EF4-FFF2-40B4-BE49-F238E27FC236}">
                <a16:creationId xmlns:a16="http://schemas.microsoft.com/office/drawing/2014/main" id="{BDAF2A02-3CB6-5ED8-AA03-339C8EB38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67150"/>
            <a:ext cx="398780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tell.fll.purdue.edu/JapanProj//FLClipart/Pronouns/i.jpg">
            <a:extLst>
              <a:ext uri="{FF2B5EF4-FFF2-40B4-BE49-F238E27FC236}">
                <a16:creationId xmlns:a16="http://schemas.microsoft.com/office/drawing/2014/main" id="{A2D39795-8FA6-65F5-98CF-EC2623B163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70" t="19020" r="33954" b="11328"/>
          <a:stretch>
            <a:fillRect/>
          </a:stretch>
        </p:blipFill>
        <p:spPr bwMode="auto">
          <a:xfrm>
            <a:off x="6934200" y="4343400"/>
            <a:ext cx="17557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395F299A-CE7F-4684-E536-1BFD71B8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¿De dónde es?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6D7D7798-A1F2-813C-7895-FA642267D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Where is he/she from?</a:t>
            </a:r>
          </a:p>
          <a:p>
            <a:pPr lvl="1" eaLnBrk="1" hangingPunct="1"/>
            <a:r>
              <a:rPr lang="en-US" altLang="en-US"/>
              <a:t>¿De dónde es </a:t>
            </a:r>
            <a:r>
              <a:rPr lang="en-US" altLang="en-US">
                <a:solidFill>
                  <a:srgbClr val="0070C0"/>
                </a:solidFill>
              </a:rPr>
              <a:t>Mario</a:t>
            </a:r>
            <a:r>
              <a:rPr lang="en-US" altLang="en-US"/>
              <a:t>?</a:t>
            </a:r>
          </a:p>
          <a:p>
            <a:pPr lvl="1" eaLnBrk="1" hangingPunct="1"/>
            <a:r>
              <a:rPr lang="en-US" altLang="en-US"/>
              <a:t>¿De dónde es </a:t>
            </a:r>
            <a:r>
              <a:rPr lang="en-US" altLang="en-US">
                <a:solidFill>
                  <a:srgbClr val="0070C0"/>
                </a:solidFill>
              </a:rPr>
              <a:t>Señorita Crane</a:t>
            </a:r>
            <a:r>
              <a:rPr lang="en-US" altLang="en-US"/>
              <a:t>?</a:t>
            </a:r>
          </a:p>
          <a:p>
            <a:pPr lvl="1" eaLnBrk="1" hangingPunct="1"/>
            <a:r>
              <a:rPr lang="en-US" altLang="en-US"/>
              <a:t>Works for both masculine &amp; feminine</a:t>
            </a:r>
          </a:p>
          <a:p>
            <a:pPr lvl="1" eaLnBrk="1" hangingPunct="1"/>
            <a:endParaRPr lang="en-US" altLang="en-US"/>
          </a:p>
        </p:txBody>
      </p:sp>
      <p:pic>
        <p:nvPicPr>
          <p:cNvPr id="40964" name="Picture 2" descr="http://ts1.mm.bing.net/images/thumbnail.aspx?q=1050881100596&amp;id=7e59ec29a4e3639176fc72342fc4102c&amp;url=http%3a%2f%2fblogs.elcomercio.com.pe%2fyotambienmellamoperu%2fmundo.jpg">
            <a:extLst>
              <a:ext uri="{FF2B5EF4-FFF2-40B4-BE49-F238E27FC236}">
                <a16:creationId xmlns:a16="http://schemas.microsoft.com/office/drawing/2014/main" id="{0E209394-695E-DE93-F62C-D8E24F258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29050"/>
            <a:ext cx="36576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69D037-F123-565E-111D-C7A254FAB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962400"/>
            <a:ext cx="1516063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A4A0CDC-9A3A-7516-7E80-528AACE20F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62400"/>
            <a:ext cx="14478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E82BB30C-7D3D-315C-DB7F-C4ADD3CC5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 de…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557310B4-E86B-8E88-392C-CDEFF9FC9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He/she is from…</a:t>
            </a:r>
          </a:p>
          <a:p>
            <a:pPr lvl="1" eaLnBrk="1" hangingPunct="1"/>
            <a:r>
              <a:rPr lang="en-US" altLang="en-US"/>
              <a:t>“</a:t>
            </a:r>
            <a:r>
              <a:rPr lang="en-US" altLang="ja-JP"/>
              <a:t>Es de Los Angeles.</a:t>
            </a:r>
            <a:r>
              <a:rPr lang="en-US" altLang="en-US"/>
              <a:t>”</a:t>
            </a:r>
            <a:endParaRPr lang="en-US" altLang="ja-JP"/>
          </a:p>
          <a:p>
            <a:pPr lvl="1" eaLnBrk="1" hangingPunct="1"/>
            <a:r>
              <a:rPr lang="en-US" altLang="en-US"/>
              <a:t>“</a:t>
            </a:r>
            <a:r>
              <a:rPr lang="en-US" altLang="ja-JP"/>
              <a:t>Raúl es de Nueva York.</a:t>
            </a:r>
            <a:r>
              <a:rPr lang="en-US" altLang="en-US"/>
              <a:t>”</a:t>
            </a:r>
            <a:endParaRPr lang="en-US" altLang="ja-JP"/>
          </a:p>
          <a:p>
            <a:pPr lvl="1" eaLnBrk="1" hangingPunct="1"/>
            <a:r>
              <a:rPr lang="en-US" altLang="en-US"/>
              <a:t>“Raquel es de Colombia.”</a:t>
            </a:r>
          </a:p>
        </p:txBody>
      </p:sp>
      <p:pic>
        <p:nvPicPr>
          <p:cNvPr id="41988" name="Picture 2" descr="http://ts1.mm.bing.net/images/thumbnail.aspx?q=1050881100596&amp;id=7e59ec29a4e3639176fc72342fc4102c&amp;url=http%3a%2f%2fblogs.elcomercio.com.pe%2fyotambienmellamoperu%2fmundo.jpg">
            <a:extLst>
              <a:ext uri="{FF2B5EF4-FFF2-40B4-BE49-F238E27FC236}">
                <a16:creationId xmlns:a16="http://schemas.microsoft.com/office/drawing/2014/main" id="{F44C30A7-60F3-2B68-FDBA-1E77F007E1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038600"/>
            <a:ext cx="3378200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82CF6C-657A-E550-C429-F85D2A6BC9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962400"/>
            <a:ext cx="1516063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67C7E7-A832-4602-8DD6-DE1102A498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62400"/>
            <a:ext cx="1447800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6. Vocab Leccion Preliminar SPAN to ENGLISH[10529]  -  Read-Only  -  Compatibility Mode</Template>
  <TotalTime>12</TotalTime>
  <Words>392</Words>
  <Application>Microsoft Office PowerPoint</Application>
  <PresentationFormat>On-screen Show (4:3)</PresentationFormat>
  <Paragraphs>94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MS PGothic</vt:lpstr>
      <vt:lpstr>Calibri</vt:lpstr>
      <vt:lpstr>Aptos</vt:lpstr>
      <vt:lpstr>Wingdings</vt:lpstr>
      <vt:lpstr>Corbel</vt:lpstr>
      <vt:lpstr>Office Theme</vt:lpstr>
      <vt:lpstr>Yo</vt:lpstr>
      <vt:lpstr>Tú</vt:lpstr>
      <vt:lpstr>Usted</vt:lpstr>
      <vt:lpstr>Yo también.</vt:lpstr>
      <vt:lpstr>Talking about where you are from</vt:lpstr>
      <vt:lpstr>¿De dónde eres?</vt:lpstr>
      <vt:lpstr>Soy de…. </vt:lpstr>
      <vt:lpstr>¿De dónde es?</vt:lpstr>
      <vt:lpstr>Es de…</vt:lpstr>
      <vt:lpstr>Ser</vt:lpstr>
      <vt:lpstr>El país</vt:lpstr>
      <vt:lpstr>¿Quién es?</vt:lpstr>
      <vt:lpstr>Exchanging phone numbers:</vt:lpstr>
      <vt:lpstr>¿Cuál es tu número de teléfono?</vt:lpstr>
      <vt:lpstr>Mi número de teléfono es…</vt:lpstr>
      <vt:lpstr>Days of the week:</vt:lpstr>
      <vt:lpstr>Los días de la semana</vt:lpstr>
      <vt:lpstr>Los días de la semana (The days of the week)</vt:lpstr>
      <vt:lpstr>Ask a partner:</vt:lpstr>
      <vt:lpstr>Ask a partner:</vt:lpstr>
      <vt:lpstr>Talking about the weather:</vt:lpstr>
      <vt:lpstr>El tiempo</vt:lpstr>
      <vt:lpstr>Hace calor.</vt:lpstr>
      <vt:lpstr>Hace calor.</vt:lpstr>
      <vt:lpstr>Hace frío.</vt:lpstr>
      <vt:lpstr>Hace frío.</vt:lpstr>
      <vt:lpstr>Hace sol.</vt:lpstr>
      <vt:lpstr>Hace sol.</vt:lpstr>
      <vt:lpstr>Hace viento.</vt:lpstr>
      <vt:lpstr>Hace viento.</vt:lpstr>
      <vt:lpstr>Llueve</vt:lpstr>
      <vt:lpstr>Llueve</vt:lpstr>
      <vt:lpstr>Nieva</vt:lpstr>
      <vt:lpstr>Nieva</vt:lpstr>
      <vt:lpstr>Ask a partner:  ¿Qué tiempo hace?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lizardo soto</dc:creator>
  <cp:lastModifiedBy>lizardo soto</cp:lastModifiedBy>
  <cp:revision>1</cp:revision>
  <dcterms:created xsi:type="dcterms:W3CDTF">2024-07-09T02:21:18Z</dcterms:created>
  <dcterms:modified xsi:type="dcterms:W3CDTF">2024-07-09T02:34:02Z</dcterms:modified>
</cp:coreProperties>
</file>